
<file path=[Content_Types].xml><?xml version="1.0" encoding="utf-8"?>
<Types xmlns="http://schemas.openxmlformats.org/package/2006/content-types">
  <Default Extension="xml" ContentType="application/xml"/>
  <Default Extension="jpeg" ContentType="image/jpeg"/>
  <Default Extension="JPG" ContentType="image/.jpg"/>
  <Default Extension="png" ContentType="image/png"/>
  <Default Extension="mp4" ContentType="video/mp4"/>
  <Default Extension="rels" ContentType="application/vnd.openxmlformats-package.relationship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648" r:id="rId1"/>
  </p:sldMasterIdLst>
  <p:notesMasterIdLst>
    <p:notesMasterId r:id="rId4"/>
  </p:notesMasterIdLst>
  <p:sldIdLst>
    <p:sldId id="367" r:id="rId3"/>
    <p:sldId id="368" r:id="rId5"/>
    <p:sldId id="369" r:id="rId6"/>
    <p:sldId id="370" r:id="rId7"/>
    <p:sldId id="372" r:id="rId8"/>
    <p:sldId id="373" r:id="rId9"/>
    <p:sldId id="375" r:id="rId10"/>
    <p:sldId id="378" r:id="rId11"/>
    <p:sldId id="376" r:id="rId12"/>
    <p:sldId id="377" r:id="rId13"/>
    <p:sldId id="348" r:id="rId14"/>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15:guide id="1" orient="horz" pos="588" userDrawn="1">
          <p15:clr>
            <a:srgbClr val="A4A3A4"/>
          </p15:clr>
        </p15:guide>
        <p15:guide id="2" pos="144" userDrawn="1">
          <p15:clr>
            <a:srgbClr val="A4A3A4"/>
          </p15:clr>
        </p15:guide>
        <p15:guide id="3" orient="horz" pos="85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A8"/>
    <a:srgbClr val="0000FF"/>
    <a:srgbClr val="213163"/>
    <a:srgbClr val="223366"/>
    <a:srgbClr val="001131"/>
    <a:srgbClr val="DDE8FF"/>
    <a:srgbClr val="851910"/>
    <a:srgbClr val="FFD5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5033" autoAdjust="0"/>
  </p:normalViewPr>
  <p:slideViewPr>
    <p:cSldViewPr snapToGrid="0" showGuides="1">
      <p:cViewPr varScale="1">
        <p:scale>
          <a:sx n="85" d="100"/>
          <a:sy n="85" d="100"/>
        </p:scale>
        <p:origin x="966" y="102"/>
      </p:cViewPr>
      <p:guideLst>
        <p:guide orient="horz" pos="588"/>
        <p:guide pos="144"/>
        <p:guide orient="horz" pos="852"/>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0" Type="http://schemas.openxmlformats.org/officeDocument/2006/relationships/customXml" Target="../customXml/item3.xml"/><Relationship Id="rId2" Type="http://schemas.openxmlformats.org/officeDocument/2006/relationships/theme" Target="theme/theme1.xml"/><Relationship Id="rId19" Type="http://schemas.openxmlformats.org/officeDocument/2006/relationships/customXml" Target="../customXml/item2.xml"/><Relationship Id="rId18" Type="http://schemas.openxmlformats.org/officeDocument/2006/relationships/customXml" Target="../customXml/item1.xml"/><Relationship Id="rId17" Type="http://schemas.openxmlformats.org/officeDocument/2006/relationships/tableStyles" Target="tableStyles.xml"/><Relationship Id="rId16" Type="http://schemas.openxmlformats.org/officeDocument/2006/relationships/viewProps" Target="viewProps.xml"/><Relationship Id="rId15" Type="http://schemas.openxmlformats.org/officeDocument/2006/relationships/presProps" Target="presProps.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L="914400" marR="0" lvl="1"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0" indent="0">
              <a:buNone/>
            </a:pPr>
            <a:r>
              <a:rPr lang="en-US" b="1" dirty="0"/>
              <a:t>Slides</a:t>
            </a:r>
            <a:r>
              <a:rPr lang="en-US" dirty="0"/>
              <a:t>: Prepare a short slide deck (10-12 slides) summarizing the project objectives, methodology, and key results.</a:t>
            </a:r>
            <a:endParaRPr lang="en-IN" dirty="0"/>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panose="02020603050405020304"/>
              </a:rPr>
            </a:fld>
            <a:endParaRPr lang="en-US" sz="1400" b="0" strike="noStrike" spc="-1">
              <a:latin typeface="Times New Roman" panose="02020603050405020304"/>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dirty="0"/>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panose="02020603050405020304"/>
              </a:rPr>
            </a:fld>
            <a:endParaRPr lang="en-US" sz="1400" b="0" strike="noStrike" spc="-1">
              <a:latin typeface="Times New Roman" panose="02020603050405020304"/>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0" indent="0">
              <a:buFont typeface="Arial" panose="020B0604020202020204" pitchFamily="34" charset="0"/>
              <a:buNone/>
              <a:tabLst>
                <a:tab pos="0" algn="l"/>
              </a:tabLst>
            </a:pPr>
            <a:r>
              <a:rPr lang="en-IN" sz="2000" b="0" spc="-1"/>
              <a:t>thank you very much for joining</a:t>
            </a:r>
            <a:r>
              <a:rPr lang="en-IN" b="0"/>
              <a:t> this </a:t>
            </a:r>
            <a:r>
              <a:rPr lang="en-IN"/>
              <a:t>PPT</a:t>
            </a:r>
            <a:r>
              <a:rPr lang="en-IN" b="0"/>
              <a:t>, keep learning.</a:t>
            </a:r>
            <a:endParaRPr lang="en-IN" b="0"/>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panose="02020603050405020304"/>
              </a:rPr>
            </a:fld>
            <a:endParaRPr lang="en-US" sz="1200" b="0" strike="noStrike" spc="-1">
              <a:latin typeface="Times New Roman" panose="02020603050405020304"/>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matchingName="Title and body">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panose="020F0502020204030204"/>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panose="020B0604020202020204"/>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endParaRPr lang="en-US"/>
          </a:p>
        </p:txBody>
      </p:sp>
      <p:sp>
        <p:nvSpPr>
          <p:cNvPr id="3" name="Subtitle 2"/>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a:p>
        </p:txBody>
      </p:sp>
      <p:sp>
        <p:nvSpPr>
          <p:cNvPr id="4" name="Date Placeholder 3"/>
          <p:cNvSpPr>
            <a:spLocks noGrp="1"/>
          </p:cNvSpPr>
          <p:nvPr>
            <p:ph type="dt" sz="half" idx="10"/>
          </p:nvPr>
        </p:nvSpPr>
        <p:spPr>
          <a:xfrm>
            <a:off x="628650" y="4767263"/>
            <a:ext cx="2057400" cy="274637"/>
          </a:xfrm>
          <a:prstGeom prst="rect">
            <a:avLst/>
          </a:prstGeom>
        </p:spPr>
        <p:txBody>
          <a:bodyPr/>
          <a:lstStyle/>
          <a:p>
            <a:fld id="{81BF06D3-496D-4060-A653-877D7024FA53}" type="datetime1">
              <a:rPr lang="en-IN" smtClean="0"/>
            </a:fld>
            <a:endParaRPr lang="en-US"/>
          </a:p>
        </p:txBody>
      </p:sp>
      <p:sp>
        <p:nvSpPr>
          <p:cNvPr id="5" name="Footer Placeholder 4"/>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woColTx" matchingName="Title and two columns">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matchingName="Title only">
  <p:cSld name="TITLE_ONLY">
    <p:spTree>
      <p:nvGrpSpPr>
        <p:cNvPr id="1" name="Shape 25"/>
        <p:cNvGrpSpPr/>
        <p:nvPr/>
      </p:nvGrpSpPr>
      <p:grpSpPr>
        <a:xfrm>
          <a:off x="0" y="0"/>
          <a:ext cx="0" cy="0"/>
          <a:chOff x="0" y="0"/>
          <a:chExt cx="0" cy="0"/>
        </a:xfrm>
      </p:grpSpPr>
      <p:sp>
        <p:nvSpPr>
          <p:cNvPr id="26" name="Google Shape;26;p2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7" name="Google Shape;27;p2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ColTx" matchingName="Title and two columns">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SzPts val="1800"/>
              <a:buNone/>
              <a:defRPr/>
            </a:lvl1pPr>
          </a:lstStyle>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1.pn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Rectangle 5"/>
          <p:cNvSpPr/>
          <p:nvPr userDrawn="1"/>
        </p:nvSpPr>
        <p:spPr>
          <a:xfrm>
            <a:off x="1" y="-78892"/>
            <a:ext cx="7088224" cy="467289"/>
          </a:xfrm>
          <a:prstGeom prst="rect">
            <a:avLst/>
          </a:prstGeom>
          <a:solidFill>
            <a:srgbClr val="223366"/>
          </a:solidFill>
          <a:ln>
            <a:solidFill>
              <a:srgbClr val="223366"/>
            </a:solid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a:t>Project Title</a:t>
            </a:r>
            <a:endParaRPr lang="en-US"/>
          </a:p>
        </p:txBody>
      </p:sp>
      <p:sp>
        <p:nvSpPr>
          <p:cNvPr id="9" name="Rectangle 8"/>
          <p:cNvSpPr/>
          <p:nvPr userDrawn="1"/>
        </p:nvSpPr>
        <p:spPr>
          <a:xfrm>
            <a:off x="0" y="4935061"/>
            <a:ext cx="9144000" cy="208439"/>
          </a:xfrm>
          <a:prstGeom prst="rect">
            <a:avLst/>
          </a:prstGeom>
          <a:solidFill>
            <a:srgbClr val="8519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userDrawn="1"/>
        </p:nvPicPr>
        <p:blipFill>
          <a:blip r:embed="rId12"/>
          <a:srcRect/>
          <a:stretch>
            <a:fillRect/>
          </a:stretch>
        </p:blipFill>
        <p:spPr>
          <a:xfrm>
            <a:off x="7435308" y="29029"/>
            <a:ext cx="1245494" cy="405088"/>
          </a:xfrm>
          <a:prstGeom prst="rect">
            <a:avLst/>
          </a:prstGeom>
        </p:spPr>
      </p:pic>
      <p:sp>
        <p:nvSpPr>
          <p:cNvPr id="13" name="Rectangle 12"/>
          <p:cNvSpPr/>
          <p:nvPr userDrawn="1"/>
        </p:nvSpPr>
        <p:spPr>
          <a:xfrm>
            <a:off x="9027886" y="0"/>
            <a:ext cx="116114" cy="467289"/>
          </a:xfrm>
          <a:prstGeom prst="rect">
            <a:avLst/>
          </a:prstGeom>
          <a:solidFill>
            <a:srgbClr val="00B0F0"/>
          </a:solidFill>
          <a:ln>
            <a:no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7" Type="http://schemas.openxmlformats.org/officeDocument/2006/relationships/notesSlide" Target="../notesSlides/notesSlide1.xml"/><Relationship Id="rId6" Type="http://schemas.openxmlformats.org/officeDocument/2006/relationships/slideLayout" Target="../slideLayouts/slideLayout11.xml"/><Relationship Id="rId5" Type="http://schemas.openxmlformats.org/officeDocument/2006/relationships/image" Target="../media/image6.png"/><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7.png"/><Relationship Id="rId3" Type="http://schemas.openxmlformats.org/officeDocument/2006/relationships/tags" Target="../tags/tag1.xml"/><Relationship Id="rId2" Type="http://schemas.microsoft.com/office/2007/relationships/media" Target="../media/media1.mp4"/><Relationship Id="rId1" Type="http://schemas.openxmlformats.org/officeDocument/2006/relationships/video" Target="../media/media1.mp4"/></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stretch>
            <a:fillRect/>
          </a:stretch>
        </p:blipFill>
        <p:spPr>
          <a:xfrm>
            <a:off x="-1" y="-122464"/>
            <a:ext cx="9144000" cy="5143500"/>
          </a:xfrm>
          <a:prstGeom prst="rect">
            <a:avLst/>
          </a:prstGeom>
        </p:spPr>
      </p:pic>
      <p:sp>
        <p:nvSpPr>
          <p:cNvPr id="2" name="TextBox 1"/>
          <p:cNvSpPr txBox="1"/>
          <p:nvPr/>
        </p:nvSpPr>
        <p:spPr>
          <a:xfrm>
            <a:off x="2274736" y="4468992"/>
            <a:ext cx="4594528" cy="276999"/>
          </a:xfrm>
          <a:prstGeom prst="rect">
            <a:avLst/>
          </a:prstGeom>
          <a:noFill/>
        </p:spPr>
        <p:txBody>
          <a:bodyPr wrap="none" rtlCol="0">
            <a:spAutoFit/>
          </a:bodyPr>
          <a:lstStyle/>
          <a:p>
            <a:pPr algn="ctr"/>
            <a:r>
              <a:rPr lang="en-US" sz="1200">
                <a:solidFill>
                  <a:schemeClr val="bg1"/>
                </a:solidFill>
              </a:rPr>
              <a:t>Disclaimer: The content is curated for educational purposes only.</a:t>
            </a:r>
            <a:endParaRPr lang="en-US" sz="1200">
              <a:solidFill>
                <a:schemeClr val="bg1"/>
              </a:solidFill>
            </a:endParaRPr>
          </a:p>
        </p:txBody>
      </p:sp>
      <p:sp>
        <p:nvSpPr>
          <p:cNvPr id="5" name="Rectangle: Rounded Corners 4"/>
          <p:cNvSpPr/>
          <p:nvPr/>
        </p:nvSpPr>
        <p:spPr>
          <a:xfrm>
            <a:off x="1122744" y="1001693"/>
            <a:ext cx="6898511" cy="3102015"/>
          </a:xfrm>
          <a:prstGeom prst="roundRect">
            <a:avLst>
              <a:gd name="adj" fmla="val 8142"/>
            </a:avLst>
          </a:prstGeom>
          <a:solidFill>
            <a:srgbClr val="E5EEFF"/>
          </a:solidFill>
          <a:ln>
            <a:solidFill>
              <a:srgbClr val="9BDB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9pPr>
          </a:lstStyle>
          <a:p>
            <a:pPr algn="ctr"/>
            <a:endParaRPr lang="en-US"/>
          </a:p>
        </p:txBody>
      </p:sp>
      <p:grpSp>
        <p:nvGrpSpPr>
          <p:cNvPr id="6" name="Group 5"/>
          <p:cNvGrpSpPr/>
          <p:nvPr/>
        </p:nvGrpSpPr>
        <p:grpSpPr>
          <a:xfrm>
            <a:off x="1567263" y="1495382"/>
            <a:ext cx="6047412" cy="601034"/>
            <a:chOff x="1567263" y="1495382"/>
            <a:chExt cx="6047412" cy="601034"/>
          </a:xfrm>
        </p:grpSpPr>
        <p:pic>
          <p:nvPicPr>
            <p:cNvPr id="8" name="Google Shape;110;p4" descr="A close up of a sign&#10;&#10;Description automatically generated"/>
            <p:cNvPicPr preferRelativeResize="0"/>
            <p:nvPr/>
          </p:nvPicPr>
          <p:blipFill rotWithShape="1">
            <a:blip r:embed="rId2"/>
            <a:srcRect/>
            <a:stretch>
              <a:fillRect/>
            </a:stretch>
          </p:blipFill>
          <p:spPr>
            <a:xfrm>
              <a:off x="4755974" y="1620847"/>
              <a:ext cx="1163978" cy="389110"/>
            </a:xfrm>
            <a:prstGeom prst="rect">
              <a:avLst/>
            </a:prstGeom>
            <a:noFill/>
            <a:ln>
              <a:noFill/>
            </a:ln>
          </p:spPr>
        </p:pic>
        <p:pic>
          <p:nvPicPr>
            <p:cNvPr id="11" name="Picture 10"/>
            <p:cNvPicPr>
              <a:picLocks noChangeAspect="1"/>
            </p:cNvPicPr>
            <p:nvPr/>
          </p:nvPicPr>
          <p:blipFill rotWithShape="1">
            <a:blip r:embed="rId3"/>
            <a:srcRect t="20552"/>
            <a:stretch>
              <a:fillRect/>
            </a:stretch>
          </p:blipFill>
          <p:spPr>
            <a:xfrm>
              <a:off x="3675859" y="1608154"/>
              <a:ext cx="787775" cy="414497"/>
            </a:xfrm>
            <a:prstGeom prst="rect">
              <a:avLst/>
            </a:prstGeom>
          </p:spPr>
        </p:pic>
        <p:cxnSp>
          <p:nvCxnSpPr>
            <p:cNvPr id="15" name="Straight Connector 14"/>
            <p:cNvCxnSpPr/>
            <p:nvPr/>
          </p:nvCxnSpPr>
          <p:spPr>
            <a:xfrm>
              <a:off x="4609804" y="1534389"/>
              <a:ext cx="0" cy="562027"/>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18" name="Straight Connector 17"/>
            <p:cNvCxnSpPr/>
            <p:nvPr/>
          </p:nvCxnSpPr>
          <p:spPr>
            <a:xfrm>
              <a:off x="6066122" y="1534389"/>
              <a:ext cx="0" cy="562027"/>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pic>
          <p:nvPicPr>
            <p:cNvPr id="20" name="Picture 19"/>
            <p:cNvPicPr/>
            <p:nvPr/>
          </p:nvPicPr>
          <p:blipFill>
            <a:blip r:embed="rId4"/>
            <a:stretch>
              <a:fillRect/>
            </a:stretch>
          </p:blipFill>
          <p:spPr>
            <a:xfrm>
              <a:off x="6212294" y="1633695"/>
              <a:ext cx="1402381" cy="363414"/>
            </a:xfrm>
            <a:prstGeom prst="rect">
              <a:avLst/>
            </a:prstGeom>
            <a:ln w="0">
              <a:noFill/>
            </a:ln>
          </p:spPr>
        </p:pic>
        <p:cxnSp>
          <p:nvCxnSpPr>
            <p:cNvPr id="21" name="Straight Connector 20"/>
            <p:cNvCxnSpPr/>
            <p:nvPr/>
          </p:nvCxnSpPr>
          <p:spPr>
            <a:xfrm>
              <a:off x="3529689" y="1534389"/>
              <a:ext cx="0" cy="562027"/>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pic>
          <p:nvPicPr>
            <p:cNvPr id="22" name="Picture 21" descr="A blue and black text&#10;&#10;Description automatically generated"/>
            <p:cNvPicPr>
              <a:picLocks noChangeAspect="1"/>
            </p:cNvPicPr>
            <p:nvPr/>
          </p:nvPicPr>
          <p:blipFill>
            <a:blip r:embed="rId5"/>
            <a:stretch>
              <a:fillRect/>
            </a:stretch>
          </p:blipFill>
          <p:spPr>
            <a:xfrm>
              <a:off x="1567263" y="1495382"/>
              <a:ext cx="1816256" cy="454064"/>
            </a:xfrm>
            <a:prstGeom prst="rect">
              <a:avLst/>
            </a:prstGeom>
          </p:spPr>
        </p:pic>
      </p:grpSp>
      <p:sp>
        <p:nvSpPr>
          <p:cNvPr id="7" name="TextBox 6"/>
          <p:cNvSpPr txBox="1"/>
          <p:nvPr/>
        </p:nvSpPr>
        <p:spPr>
          <a:xfrm>
            <a:off x="1311965" y="2002484"/>
            <a:ext cx="6520068" cy="2183765"/>
          </a:xfrm>
          <a:prstGeom prst="rect">
            <a:avLst/>
          </a:prstGeom>
          <a:noFill/>
        </p:spPr>
        <p:txBody>
          <a:bodyPr wrap="square">
            <a:spAutoFit/>
          </a:bodyPr>
          <a:lstStyle/>
          <a:p>
            <a:r>
              <a:rPr lang="en-US" sz="1400" dirty="0"/>
              <a:t>                  </a:t>
            </a:r>
            <a:r>
              <a:rPr lang="en-US" sz="1400" dirty="0">
                <a:latin typeface="Times New Roman" panose="02020603050405020304" pitchFamily="18" charset="0"/>
                <a:cs typeface="Times New Roman" panose="02020603050405020304" pitchFamily="18" charset="0"/>
              </a:rPr>
              <a:t> </a:t>
            </a:r>
            <a:r>
              <a:rPr lang="en-US" sz="2400" dirty="0">
                <a:latin typeface="+mj-ea"/>
                <a:cs typeface="+mj-ea"/>
              </a:rPr>
              <a:t>MEDICAL IMAGEING ANLAYSIS</a:t>
            </a:r>
            <a:endParaRPr lang="en-US" sz="2400" dirty="0">
              <a:latin typeface="+mj-ea"/>
              <a:cs typeface="+mj-ea"/>
            </a:endParaRPr>
          </a:p>
          <a:p>
            <a:r>
              <a:rPr lang="en-US" dirty="0"/>
              <a:t>Name: sheik ahamed yasin.R</a:t>
            </a:r>
            <a:r>
              <a:rPr lang="en-US" sz="1400" dirty="0"/>
              <a:t> 	                   Guide: </a:t>
            </a:r>
            <a:r>
              <a:rPr lang="en-US" sz="1400" dirty="0" err="1"/>
              <a:t>P</a:t>
            </a:r>
            <a:r>
              <a:rPr lang="en-US" dirty="0" err="1"/>
              <a:t>.Raja,Master</a:t>
            </a:r>
            <a:r>
              <a:rPr lang="en-US" dirty="0"/>
              <a:t> Trainer</a:t>
            </a:r>
            <a:endParaRPr lang="en-US" sz="1400" dirty="0"/>
          </a:p>
          <a:p>
            <a:endParaRPr lang="en-US" dirty="0"/>
          </a:p>
          <a:p>
            <a:r>
              <a:rPr lang="en-US" sz="1400" dirty="0"/>
              <a:t>NM-ID: au923821114033</a:t>
            </a:r>
            <a:endParaRPr lang="en-US" sz="1400" dirty="0"/>
          </a:p>
          <a:p>
            <a:endParaRPr lang="en-US" dirty="0"/>
          </a:p>
          <a:p>
            <a:r>
              <a:rPr lang="en-US" sz="1400" dirty="0"/>
              <a:t>E-Mail ID:sheikahamed2004@gmail.com</a:t>
            </a:r>
            <a:endParaRPr lang="en-US" dirty="0"/>
          </a:p>
          <a:p>
            <a:pPr algn="ctr"/>
            <a:endParaRPr lang="en-US" sz="1400" dirty="0"/>
          </a:p>
          <a:p>
            <a:pPr algn="ctr"/>
            <a:endParaRPr lang="en-US" dirty="0"/>
          </a:p>
          <a:p>
            <a:pPr algn="ctr"/>
            <a:endParaRPr lang="en-US" sz="14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ln>
            <a:noFill/>
          </a:ln>
        </p:spPr>
        <p:txBody>
          <a:bodyPr rot="0" spcFirstLastPara="0" vertOverflow="overflow" horzOverflow="overflow" vert="horz" wrap="square" lIns="91440" tIns="45720" rIns="91440" bIns="45720" numCol="1" spcCol="0" rtlCol="0" fromWordArt="0" anchor="t" anchorCtr="0" forceAA="0" compatLnSpc="1">
            <a:spAutoFit/>
          </a:bodyPr>
          <a:lstStyle/>
          <a:p>
            <a:r>
              <a:rPr lang="en-US" sz="2400" b="1">
                <a:solidFill>
                  <a:srgbClr val="002060"/>
                </a:solidFill>
                <a:latin typeface="Arial" panose="020B0604020202020204" pitchFamily="34" charset="0"/>
                <a:cs typeface="Arial" panose="020B0604020202020204" pitchFamily="34" charset="0"/>
              </a:rPr>
              <a:t>Future Scope</a:t>
            </a:r>
            <a:endParaRPr lang="en-IN" sz="2400" b="1">
              <a:solidFill>
                <a:srgbClr val="002060"/>
              </a:solidFill>
              <a:latin typeface="Arial" panose="020B0604020202020204" pitchFamily="34" charset="0"/>
              <a:cs typeface="Arial" panose="020B0604020202020204" pitchFamily="34" charset="0"/>
            </a:endParaRPr>
          </a:p>
        </p:txBody>
      </p:sp>
      <p:sp>
        <p:nvSpPr>
          <p:cNvPr id="3" name="TextBox 2"/>
          <p:cNvSpPr txBox="1"/>
          <p:nvPr/>
        </p:nvSpPr>
        <p:spPr>
          <a:xfrm>
            <a:off x="1073785" y="908050"/>
            <a:ext cx="6788785" cy="2132330"/>
          </a:xfrm>
          <a:prstGeom prst="rect">
            <a:avLst/>
          </a:prstGeom>
          <a:noFill/>
        </p:spPr>
        <p:txBody>
          <a:bodyPr wrap="square" rtlCol="0">
            <a:noAutofit/>
          </a:bodyPr>
          <a:lstStyle/>
          <a:p>
            <a:pPr marL="0" indent="0">
              <a:buNone/>
            </a:pPr>
            <a:r>
              <a:rPr lang="en-US" altLang="en-US" sz="1800" dirty="0">
                <a:latin typeface="Times New Roman" panose="02020603050405020304" pitchFamily="18" charset="0"/>
                <a:cs typeface="Times New Roman" panose="02020603050405020304" pitchFamily="18" charset="0"/>
              </a:rPr>
              <a:t>AI algorithms are increasingly capable of analyzing medical images such as X-rays, CT scans, MRI scans, and ultrasound images with high precision. They assist in detecting abnormalities, classifying diseases, and predicting patient outcomes, thereby supporting clinicians in making informed decisions. For instance, AI has demonstrated superior accuracy in identifying certain cancers compared to human radiologists. ​​AI facilitates the segmentation of anatomical structures and lesions, enabling precise measurements and assessments. This automation aids in monitoring disease progression and evaluating treatment responses, reducing the manual workload for radiologists.The creation of extensive, annotated medical image datasets is crucial for training robust AI models. Initiatives to compile and share such datasets are underway, aiming to improve the generalizability and reliability of AI applications in diverse clinical settings. ​​ ​​</a:t>
            </a:r>
            <a:endParaRPr lang="en-US" altLang="en-US" sz="18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62;g5fab984687_2_0"/>
          <p:cNvSpPr txBox="1"/>
          <p:nvPr/>
        </p:nvSpPr>
        <p:spPr>
          <a:xfrm>
            <a:off x="3161462" y="2041411"/>
            <a:ext cx="2821075" cy="5303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lgn="ctr">
              <a:spcBef>
                <a:spcPts val="600"/>
              </a:spcBef>
            </a:pPr>
            <a:r>
              <a:rPr lang="en-US" sz="3000" b="1" dirty="0">
                <a:latin typeface="Times New Roman" panose="02020603050405020304" pitchFamily="18" charset="0"/>
                <a:cs typeface="Times New Roman" panose="02020603050405020304" pitchFamily="18" charset="0"/>
              </a:rPr>
              <a:t>Thank you!</a:t>
            </a:r>
            <a:endParaRPr lang="en-US" sz="3000" b="1"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5" name="TextBox 1174"/>
          <p:cNvSpPr txBox="1"/>
          <p:nvPr/>
        </p:nvSpPr>
        <p:spPr>
          <a:xfrm>
            <a:off x="366152" y="598433"/>
            <a:ext cx="4624216"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sz="2400" b="1" dirty="0">
                <a:solidFill>
                  <a:srgbClr val="002060"/>
                </a:solidFill>
                <a:latin typeface="Arial" panose="020B0604020202020204" pitchFamily="34" charset="0"/>
                <a:cs typeface="Arial" panose="020B0604020202020204" pitchFamily="34" charset="0"/>
              </a:rPr>
              <a:t>OUTLINE</a:t>
            </a:r>
            <a:endParaRPr lang="en-US" sz="900" b="1" dirty="0"/>
          </a:p>
        </p:txBody>
      </p:sp>
      <p:sp>
        <p:nvSpPr>
          <p:cNvPr id="4" name="TextBox 3"/>
          <p:cNvSpPr txBox="1"/>
          <p:nvPr/>
        </p:nvSpPr>
        <p:spPr>
          <a:xfrm>
            <a:off x="654158" y="1060098"/>
            <a:ext cx="6935087" cy="3331810"/>
          </a:xfrm>
          <a:prstGeom prst="rect">
            <a:avLst/>
          </a:prstGeom>
          <a:noFill/>
        </p:spPr>
        <p:txBody>
          <a:bodyPr wrap="square">
            <a:spAutoFit/>
          </a:bodyPr>
          <a:lstStyle/>
          <a:p>
            <a:pPr marL="285750" indent="-285750">
              <a:lnSpc>
                <a:spcPct val="115000"/>
              </a:lnSpc>
              <a:spcBef>
                <a:spcPts val="200"/>
              </a:spcBef>
              <a:spcAft>
                <a:spcPts val="600"/>
              </a:spcAft>
              <a:buFont typeface="Arial" panose="020B0604020202020204" pitchFamily="34" charset="0"/>
              <a:buChar char="•"/>
              <a:tabLst>
                <a:tab pos="4229100" algn="ctr"/>
              </a:tabLst>
            </a:pPr>
            <a:r>
              <a:rPr lang="en-US" sz="1800" dirty="0">
                <a:solidFill>
                  <a:schemeClr val="tx1"/>
                </a:solidFill>
                <a:effectLst/>
                <a:latin typeface="+mj-lt"/>
                <a:ea typeface="Times New Roman" panose="02020603050405020304" pitchFamily="18" charset="0"/>
                <a:cs typeface="Times New Roman" panose="02020603050405020304" pitchFamily="18" charset="0"/>
              </a:rPr>
              <a:t>Abstract of the Project</a:t>
            </a:r>
            <a:endParaRPr lang="en-IN" sz="1800" dirty="0">
              <a:solidFill>
                <a:schemeClr val="tx1"/>
              </a:solidFill>
              <a:latin typeface="+mj-lt"/>
              <a:ea typeface="Times New Roman" panose="02020603050405020304" pitchFamily="18" charset="0"/>
              <a:cs typeface="Times New Roman" panose="02020603050405020304" pitchFamily="18" charset="0"/>
            </a:endParaRPr>
          </a:p>
          <a:p>
            <a:pPr marL="285750" indent="-285750">
              <a:lnSpc>
                <a:spcPct val="115000"/>
              </a:lnSpc>
              <a:spcBef>
                <a:spcPts val="200"/>
              </a:spcBef>
              <a:spcAft>
                <a:spcPts val="600"/>
              </a:spcAft>
              <a:buFont typeface="Arial" panose="020B0604020202020204" pitchFamily="34" charset="0"/>
              <a:buChar char="•"/>
              <a:tabLst>
                <a:tab pos="4229100" algn="ctr"/>
              </a:tabLst>
            </a:pPr>
            <a:r>
              <a:rPr lang="en-US" sz="1800" dirty="0">
                <a:latin typeface="+mj-lt"/>
                <a:ea typeface="+mn-lt"/>
                <a:cs typeface="Arial" panose="020B0604020202020204"/>
              </a:rPr>
              <a:t>Problem Statement</a:t>
            </a:r>
            <a:endParaRPr lang="en-US" sz="1800" dirty="0">
              <a:latin typeface="+mj-lt"/>
              <a:ea typeface="+mn-lt"/>
            </a:endParaRPr>
          </a:p>
          <a:p>
            <a:pPr marL="285750" indent="-285750">
              <a:lnSpc>
                <a:spcPct val="115000"/>
              </a:lnSpc>
              <a:spcBef>
                <a:spcPts val="200"/>
              </a:spcBef>
              <a:spcAft>
                <a:spcPts val="600"/>
              </a:spcAft>
              <a:buFont typeface="Arial" panose="020B0604020202020204" pitchFamily="34" charset="0"/>
              <a:buChar char="•"/>
              <a:tabLst>
                <a:tab pos="4229100" algn="ctr"/>
              </a:tabLst>
            </a:pPr>
            <a:r>
              <a:rPr lang="en-US" sz="1800" dirty="0">
                <a:latin typeface="+mj-lt"/>
                <a:ea typeface="+mn-lt"/>
                <a:cs typeface="Arial" panose="020B0604020202020204"/>
              </a:rPr>
              <a:t>Proposed Solution</a:t>
            </a:r>
            <a:endParaRPr lang="en-US" sz="1800" dirty="0">
              <a:latin typeface="+mj-lt"/>
              <a:ea typeface="+mn-lt"/>
            </a:endParaRPr>
          </a:p>
          <a:p>
            <a:pPr marL="285750" indent="-285750">
              <a:lnSpc>
                <a:spcPct val="115000"/>
              </a:lnSpc>
              <a:spcBef>
                <a:spcPts val="200"/>
              </a:spcBef>
              <a:spcAft>
                <a:spcPts val="600"/>
              </a:spcAft>
              <a:buFont typeface="Arial" panose="020B0604020202020204" pitchFamily="34" charset="0"/>
              <a:buChar char="•"/>
              <a:tabLst>
                <a:tab pos="4229100" algn="ctr"/>
              </a:tabLst>
            </a:pPr>
            <a:r>
              <a:rPr lang="en-US" sz="1800" dirty="0">
                <a:latin typeface="+mj-lt"/>
                <a:ea typeface="+mn-lt"/>
                <a:cs typeface="+mn-lt"/>
              </a:rPr>
              <a:t>System Architecture</a:t>
            </a:r>
            <a:endParaRPr lang="en-US" sz="1800" dirty="0">
              <a:latin typeface="+mj-lt"/>
              <a:ea typeface="+mn-lt"/>
              <a:cs typeface="Calibri" panose="020F0502020204030204"/>
            </a:endParaRPr>
          </a:p>
          <a:p>
            <a:pPr marL="285750" indent="-285750">
              <a:lnSpc>
                <a:spcPct val="115000"/>
              </a:lnSpc>
              <a:spcBef>
                <a:spcPts val="200"/>
              </a:spcBef>
              <a:spcAft>
                <a:spcPts val="600"/>
              </a:spcAft>
              <a:buFont typeface="Arial" panose="020B0604020202020204" pitchFamily="34" charset="0"/>
              <a:buChar char="•"/>
              <a:tabLst>
                <a:tab pos="4229100" algn="ctr"/>
              </a:tabLst>
            </a:pPr>
            <a:r>
              <a:rPr lang="en-US" sz="1800" dirty="0">
                <a:latin typeface="+mj-lt"/>
                <a:ea typeface="+mn-lt"/>
                <a:cs typeface="Arial" panose="020B0604020202020204"/>
              </a:rPr>
              <a:t>Live Demo of the Project</a:t>
            </a:r>
            <a:endParaRPr lang="en-US" sz="1800" dirty="0">
              <a:latin typeface="+mj-lt"/>
              <a:ea typeface="+mn-lt"/>
              <a:cs typeface="Arial" panose="020B0604020202020204"/>
            </a:endParaRPr>
          </a:p>
          <a:p>
            <a:pPr marL="285750" indent="-285750">
              <a:lnSpc>
                <a:spcPct val="115000"/>
              </a:lnSpc>
              <a:spcBef>
                <a:spcPts val="200"/>
              </a:spcBef>
              <a:spcAft>
                <a:spcPts val="600"/>
              </a:spcAft>
              <a:buFont typeface="Arial" panose="020B0604020202020204" pitchFamily="34" charset="0"/>
              <a:buChar char="•"/>
              <a:tabLst>
                <a:tab pos="4229100" algn="ctr"/>
              </a:tabLst>
            </a:pPr>
            <a:r>
              <a:rPr lang="en-US" sz="1800" dirty="0">
                <a:latin typeface="+mj-lt"/>
                <a:ea typeface="+mn-lt"/>
                <a:cs typeface="Arial" panose="020B0604020202020204"/>
              </a:rPr>
              <a:t>Embedded</a:t>
            </a:r>
            <a:r>
              <a:rPr lang="en-US" sz="1800" dirty="0">
                <a:latin typeface="+mj-lt"/>
                <a:ea typeface="+mn-lt"/>
              </a:rPr>
              <a:t> Video of Project</a:t>
            </a:r>
            <a:endParaRPr lang="en-US" sz="1800" dirty="0">
              <a:latin typeface="+mj-lt"/>
              <a:ea typeface="+mn-lt"/>
            </a:endParaRPr>
          </a:p>
          <a:p>
            <a:pPr marL="285750" indent="-285750">
              <a:lnSpc>
                <a:spcPct val="115000"/>
              </a:lnSpc>
              <a:spcBef>
                <a:spcPts val="200"/>
              </a:spcBef>
              <a:spcAft>
                <a:spcPts val="600"/>
              </a:spcAft>
              <a:buFont typeface="Arial" panose="020B0604020202020204" pitchFamily="34" charset="0"/>
              <a:buChar char="•"/>
              <a:tabLst>
                <a:tab pos="4229100" algn="ctr"/>
              </a:tabLst>
            </a:pPr>
            <a:r>
              <a:rPr lang="en-IN" sz="1800" dirty="0">
                <a:latin typeface="+mj-lt"/>
                <a:ea typeface="+mn-lt"/>
                <a:cs typeface="Arial" panose="020B0604020202020204"/>
              </a:rPr>
              <a:t>Conclusion</a:t>
            </a:r>
            <a:endParaRPr lang="en-IN" sz="1800" dirty="0">
              <a:latin typeface="+mj-lt"/>
              <a:ea typeface="+mn-lt"/>
            </a:endParaRPr>
          </a:p>
          <a:p>
            <a:pPr marL="285750" indent="-285750">
              <a:lnSpc>
                <a:spcPct val="115000"/>
              </a:lnSpc>
              <a:spcBef>
                <a:spcPts val="200"/>
              </a:spcBef>
              <a:spcAft>
                <a:spcPts val="600"/>
              </a:spcAft>
              <a:buFont typeface="Arial" panose="020B0604020202020204" pitchFamily="34" charset="0"/>
              <a:buChar char="•"/>
              <a:tabLst>
                <a:tab pos="4229100" algn="ctr"/>
              </a:tabLst>
            </a:pPr>
            <a:r>
              <a:rPr lang="en-US" sz="1800" dirty="0">
                <a:latin typeface="+mj-lt"/>
                <a:ea typeface="+mn-lt"/>
                <a:cs typeface="Arial" panose="020B0604020202020204"/>
              </a:rPr>
              <a:t>Future Scope</a:t>
            </a:r>
            <a:endParaRPr lang="en-US" sz="1800" dirty="0">
              <a:latin typeface="+mj-lt"/>
              <a:ea typeface="+mn-lt"/>
              <a:cs typeface="Arial" panose="020B0604020202020204"/>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700" y="565795"/>
            <a:ext cx="8520600" cy="572700"/>
          </a:xfr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sz="2400" b="1">
                <a:solidFill>
                  <a:srgbClr val="002060"/>
                </a:solidFill>
                <a:latin typeface="Arial" panose="020B0604020202020204" pitchFamily="34" charset="0"/>
                <a:cs typeface="Arial" panose="020B0604020202020204" pitchFamily="34" charset="0"/>
              </a:rPr>
              <a:t>Abstract</a:t>
            </a:r>
            <a:endParaRPr lang="en-IN" sz="2400" b="1">
              <a:solidFill>
                <a:srgbClr val="002060"/>
              </a:solidFill>
              <a:latin typeface="Arial" panose="020B0604020202020204" pitchFamily="34" charset="0"/>
              <a:cs typeface="Arial" panose="020B0604020202020204" pitchFamily="34" charset="0"/>
            </a:endParaRPr>
          </a:p>
        </p:txBody>
      </p:sp>
      <p:sp>
        <p:nvSpPr>
          <p:cNvPr id="3" name="TextBox 2"/>
          <p:cNvSpPr txBox="1"/>
          <p:nvPr/>
        </p:nvSpPr>
        <p:spPr>
          <a:xfrm>
            <a:off x="1052424" y="1138495"/>
            <a:ext cx="6883878" cy="2584450"/>
          </a:xfrm>
          <a:prstGeom prst="rect">
            <a:avLst/>
          </a:prstGeom>
          <a:noFill/>
        </p:spPr>
        <p:txBody>
          <a:bodyPr wrap="square" rtlCol="0">
            <a:spAutoFit/>
          </a:bodyPr>
          <a:lstStyle/>
          <a:p>
            <a:pPr algn="just"/>
            <a:r>
              <a:rPr lang="en-US" altLang="en-US" sz="1800" dirty="0">
                <a:latin typeface="Times New Roman" panose="02020603050405020304" pitchFamily="18" charset="0"/>
                <a:cs typeface="Times New Roman" panose="02020603050405020304" pitchFamily="18" charset="0"/>
              </a:rPr>
              <a:t>Medical imaging analysis is a critical component of modern healthcare, enabling accurate diagnosis, treatment planning, and disease monitoring. Advances in imaging modalities such as X-ray, CT, MRI, ultrasound, and PET have revolutionized the detection and management of a wide range of medical conditions.The integration of machine learning, deep learning, and computer vision techniques into medical imaging has significantly enhanced the ability to automate image interpretation, identify subtle patterns, and assist clinicians in making more informed decisions. </a:t>
            </a:r>
            <a:endParaRPr lang="en-US" altLang="en-US" sz="18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b="1">
                <a:solidFill>
                  <a:srgbClr val="002060"/>
                </a:solidFill>
                <a:latin typeface="Arial" panose="020B0604020202020204" pitchFamily="34" charset="0"/>
                <a:cs typeface="Arial" panose="020B0604020202020204" pitchFamily="34" charset="0"/>
              </a:rPr>
              <a:t>Problem</a:t>
            </a:r>
            <a:r>
              <a:rPr lang="en-US" sz="1400" b="1">
                <a:solidFill>
                  <a:schemeClr val="accent1"/>
                </a:solidFill>
                <a:latin typeface="Arial" panose="020B0604020202020204" pitchFamily="34" charset="0"/>
                <a:cs typeface="Arial" panose="020B0604020202020204" pitchFamily="34" charset="0"/>
              </a:rPr>
              <a:t> </a:t>
            </a:r>
            <a:r>
              <a:rPr lang="en-US" sz="2400" b="1">
                <a:solidFill>
                  <a:srgbClr val="002060"/>
                </a:solidFill>
                <a:latin typeface="Arial" panose="020B0604020202020204" pitchFamily="34" charset="0"/>
                <a:cs typeface="Arial" panose="020B0604020202020204" pitchFamily="34" charset="0"/>
              </a:rPr>
              <a:t>Statement</a:t>
            </a:r>
            <a:endParaRPr lang="en-IN" sz="2400" b="1">
              <a:solidFill>
                <a:srgbClr val="002060"/>
              </a:solidFill>
              <a:latin typeface="Arial" panose="020B0604020202020204" pitchFamily="34" charset="0"/>
              <a:cs typeface="Arial" panose="020B0604020202020204" pitchFamily="34" charset="0"/>
            </a:endParaRPr>
          </a:p>
        </p:txBody>
      </p:sp>
      <p:sp>
        <p:nvSpPr>
          <p:cNvPr id="3" name="TextBox 2"/>
          <p:cNvSpPr txBox="1"/>
          <p:nvPr/>
        </p:nvSpPr>
        <p:spPr>
          <a:xfrm>
            <a:off x="1095022" y="1196622"/>
            <a:ext cx="7065567" cy="2306955"/>
          </a:xfrm>
          <a:prstGeom prst="rect">
            <a:avLst/>
          </a:prstGeom>
          <a:noFill/>
        </p:spPr>
        <p:txBody>
          <a:bodyPr wrap="square" rtlCol="0">
            <a:spAutoFit/>
          </a:bodyPr>
          <a:lstStyle/>
          <a:p>
            <a:pPr algn="just"/>
            <a:r>
              <a:rPr lang="en-US" altLang="en-US" sz="1800" dirty="0">
                <a:latin typeface="Times New Roman" panose="02020603050405020304" pitchFamily="18" charset="0"/>
                <a:cs typeface="Times New Roman" panose="02020603050405020304" pitchFamily="18" charset="0"/>
              </a:rPr>
              <a:t>In the field of medical imaging, efficient and accurate analysis of medical imagesiscritical for  diagnosing and monitoring diseases. The problem at hand is to develop an automated system that can analyze medical imaging data (such as X-rays, CT scans, MRI, or ultrasound images) to detect, classify, and segment abnormalities like tumors, lesions, fractures, or other pathological conditions. This system must assist healthcare professionals by providing insights that complement their expertise, enhance diagnostic accuracy, and improve patient outcomes.</a:t>
            </a:r>
            <a:endParaRPr lang="en-US" altLang="en-US" sz="18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ln>
            <a:noFill/>
          </a:ln>
        </p:spPr>
        <p:txBody>
          <a:bodyPr rot="0" spcFirstLastPara="0" vertOverflow="overflow" horzOverflow="overflow" vert="horz" wrap="square" lIns="91440" tIns="45720" rIns="91440" bIns="45720" numCol="1" spcCol="0" rtlCol="0" fromWordArt="0" anchor="t" anchorCtr="0" forceAA="0" compatLnSpc="1">
            <a:spAutoFit/>
          </a:bodyPr>
          <a:lstStyle/>
          <a:p>
            <a:r>
              <a:rPr lang="en-US" sz="2400" b="1">
                <a:solidFill>
                  <a:srgbClr val="002060"/>
                </a:solidFill>
                <a:latin typeface="Arial" panose="020B0604020202020204" pitchFamily="34" charset="0"/>
                <a:cs typeface="Arial" panose="020B0604020202020204" pitchFamily="34" charset="0"/>
              </a:rPr>
              <a:t>Proposed Solution</a:t>
            </a:r>
            <a:endParaRPr lang="en-IN" sz="2400" b="1">
              <a:solidFill>
                <a:srgbClr val="002060"/>
              </a:solidFill>
              <a:latin typeface="Arial" panose="020B0604020202020204" pitchFamily="34" charset="0"/>
              <a:cs typeface="Arial" panose="020B0604020202020204" pitchFamily="34" charset="0"/>
            </a:endParaRPr>
          </a:p>
        </p:txBody>
      </p:sp>
      <p:sp>
        <p:nvSpPr>
          <p:cNvPr id="4" name="TextBox 3"/>
          <p:cNvSpPr txBox="1"/>
          <p:nvPr/>
        </p:nvSpPr>
        <p:spPr>
          <a:xfrm>
            <a:off x="796086" y="1018049"/>
            <a:ext cx="7021902" cy="2553335"/>
          </a:xfrm>
          <a:prstGeom prst="rect">
            <a:avLst/>
          </a:prstGeom>
          <a:noFill/>
        </p:spPr>
        <p:txBody>
          <a:bodyPr wrap="square" rtlCol="0">
            <a:spAutoFit/>
          </a:bodyPr>
          <a:lstStyle/>
          <a:p>
            <a:pPr algn="just"/>
            <a:r>
              <a:rPr lang="en-US" altLang="en-US" sz="2000" dirty="0">
                <a:latin typeface="Times New Roman" panose="02020603050405020304" pitchFamily="18" charset="0"/>
                <a:cs typeface="Times New Roman" panose="02020603050405020304" pitchFamily="18" charset="0"/>
              </a:rPr>
              <a:t>A proposed methodology for medical imaging analysis could follow these stages, leveraging deep learning, data preprocessing, and model optimization to achieve accurate, reliable results:</a:t>
            </a:r>
            <a:endParaRPr lang="en-US" altLang="en-US" sz="2000" dirty="0">
              <a:latin typeface="Times New Roman" panose="02020603050405020304" pitchFamily="18" charset="0"/>
              <a:cs typeface="Times New Roman" panose="02020603050405020304" pitchFamily="18" charset="0"/>
            </a:endParaRPr>
          </a:p>
          <a:p>
            <a:pPr algn="just"/>
            <a:endParaRPr lang="en-US" altLang="en-US" sz="2000" dirty="0">
              <a:latin typeface="Times New Roman" panose="02020603050405020304" pitchFamily="18" charset="0"/>
              <a:cs typeface="Times New Roman" panose="02020603050405020304" pitchFamily="18" charset="0"/>
            </a:endParaRPr>
          </a:p>
          <a:p>
            <a:pPr marL="457200" indent="-457200" algn="just">
              <a:buFont typeface="+mj-lt"/>
              <a:buAutoNum type="arabicPeriod"/>
            </a:pPr>
            <a:r>
              <a:rPr lang="en-US" altLang="en-US" sz="2000" dirty="0">
                <a:latin typeface="Times New Roman" panose="02020603050405020304" pitchFamily="18" charset="0"/>
                <a:cs typeface="Times New Roman" panose="02020603050405020304" pitchFamily="18" charset="0"/>
              </a:rPr>
              <a:t>Data Collection and Preparation</a:t>
            </a:r>
            <a:endParaRPr lang="en-US" altLang="en-US" sz="2000" dirty="0">
              <a:latin typeface="Times New Roman" panose="02020603050405020304" pitchFamily="18" charset="0"/>
              <a:cs typeface="Times New Roman" panose="02020603050405020304" pitchFamily="18" charset="0"/>
            </a:endParaRPr>
          </a:p>
          <a:p>
            <a:pPr marL="457200" indent="-457200" algn="just">
              <a:buFont typeface="+mj-lt"/>
              <a:buAutoNum type="arabicPeriod"/>
            </a:pPr>
            <a:r>
              <a:rPr lang="en-US" altLang="en-US" sz="2000" dirty="0">
                <a:latin typeface="Times New Roman" panose="02020603050405020304" pitchFamily="18" charset="0"/>
                <a:cs typeface="Times New Roman" panose="02020603050405020304" pitchFamily="18" charset="0"/>
              </a:rPr>
              <a:t>Data Augmentation</a:t>
            </a:r>
            <a:endParaRPr lang="en-US" altLang="en-US" sz="2000" dirty="0">
              <a:latin typeface="Times New Roman" panose="02020603050405020304" pitchFamily="18" charset="0"/>
              <a:cs typeface="Times New Roman" panose="02020603050405020304" pitchFamily="18" charset="0"/>
            </a:endParaRPr>
          </a:p>
          <a:p>
            <a:pPr marL="457200" indent="-457200" algn="just">
              <a:buFont typeface="+mj-lt"/>
              <a:buAutoNum type="arabicPeriod"/>
            </a:pPr>
            <a:r>
              <a:rPr lang="en-US" altLang="en-US" sz="2000" dirty="0">
                <a:latin typeface="Times New Roman" panose="02020603050405020304" pitchFamily="18" charset="0"/>
                <a:cs typeface="Times New Roman" panose="02020603050405020304" pitchFamily="18" charset="0"/>
              </a:rPr>
              <a:t>Model Selection</a:t>
            </a:r>
            <a:endParaRPr lang="en-US" altLang="en-US" sz="2000" dirty="0">
              <a:latin typeface="Times New Roman" panose="02020603050405020304" pitchFamily="18" charset="0"/>
              <a:cs typeface="Times New Roman" panose="02020603050405020304" pitchFamily="18" charset="0"/>
            </a:endParaRPr>
          </a:p>
          <a:p>
            <a:pPr marL="457200" indent="-457200" algn="just">
              <a:buFont typeface="+mj-lt"/>
              <a:buAutoNum type="arabicPeriod"/>
            </a:pPr>
            <a:r>
              <a:rPr lang="en-US" altLang="en-US" sz="2000" dirty="0">
                <a:latin typeface="Times New Roman" panose="02020603050405020304" pitchFamily="18" charset="0"/>
                <a:cs typeface="Times New Roman" panose="02020603050405020304" pitchFamily="18" charset="0"/>
              </a:rPr>
              <a:t>Model Training and Optimization </a:t>
            </a:r>
            <a:endParaRPr lang="en-US" altLang="en-US" sz="20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4"/>
          <p:cNvSpPr>
            <a:spLocks noGrp="1"/>
          </p:cNvSpPr>
          <p:nvPr>
            <p:ph type="title"/>
          </p:nvPr>
        </p:nvSpPr>
        <p:spPr>
          <a:xfrm>
            <a:off x="311150" y="444500"/>
            <a:ext cx="8521700" cy="573088"/>
          </a:xfrm>
          <a:noFill/>
          <a:ln>
            <a:noFill/>
          </a:ln>
        </p:spPr>
        <p:txBody>
          <a:bodyPr rot="0" spcFirstLastPara="0" vertOverflow="overflow" horzOverflow="overflow" vert="horz" wrap="square" lIns="91440" tIns="45720" rIns="91440" bIns="45720" numCol="1" spcCol="0" rtlCol="0" fromWordArt="0" anchor="t" anchorCtr="0" forceAA="0" compatLnSpc="1">
            <a:spAutoFit/>
          </a:bodyPr>
          <a:lstStyle/>
          <a:p>
            <a:r>
              <a:rPr lang="en-US" sz="2400" b="1">
                <a:solidFill>
                  <a:srgbClr val="002060"/>
                </a:solidFill>
                <a:latin typeface="Arial" panose="020B0604020202020204" pitchFamily="34" charset="0"/>
                <a:cs typeface="Arial" panose="020B0604020202020204" pitchFamily="34" charset="0"/>
              </a:rPr>
              <a:t>System Architecture</a:t>
            </a:r>
            <a:endParaRPr lang="en-US" sz="2400" b="1">
              <a:solidFill>
                <a:srgbClr val="002060"/>
              </a:solidFill>
              <a:latin typeface="Arial" panose="020B0604020202020204" pitchFamily="34" charset="0"/>
              <a:cs typeface="Arial" panose="020B0604020202020204" pitchFamily="34" charset="0"/>
            </a:endParaRPr>
          </a:p>
        </p:txBody>
      </p:sp>
      <p:sp>
        <p:nvSpPr>
          <p:cNvPr id="2" name="TextBox 1"/>
          <p:cNvSpPr txBox="1"/>
          <p:nvPr/>
        </p:nvSpPr>
        <p:spPr>
          <a:xfrm>
            <a:off x="1049867" y="1096716"/>
            <a:ext cx="6886435" cy="2306955"/>
          </a:xfrm>
          <a:prstGeom prst="rect">
            <a:avLst/>
          </a:prstGeom>
          <a:noFill/>
        </p:spPr>
        <p:txBody>
          <a:bodyPr wrap="square" rtlCol="0">
            <a:spAutoFit/>
          </a:bodyPr>
          <a:lstStyle/>
          <a:p>
            <a:r>
              <a:rPr lang="en-US" altLang="en-US" sz="1800" dirty="0">
                <a:latin typeface="Times New Roman" panose="02020603050405020304" pitchFamily="18" charset="0"/>
                <a:cs typeface="Times New Roman" panose="02020603050405020304" pitchFamily="18" charset="0"/>
              </a:rPr>
              <a:t>Here’s a detailed system architecture for an AI-based medical imaging analysis solution:</a:t>
            </a:r>
            <a:endParaRPr lang="en-US" altLang="en-US" sz="1800" dirty="0">
              <a:latin typeface="Times New Roman" panose="02020603050405020304" pitchFamily="18" charset="0"/>
              <a:cs typeface="Times New Roman" panose="02020603050405020304" pitchFamily="18" charset="0"/>
            </a:endParaRPr>
          </a:p>
          <a:p>
            <a:endParaRPr lang="en-US" altLang="en-US" sz="1800" dirty="0">
              <a:latin typeface="Times New Roman" panose="02020603050405020304" pitchFamily="18" charset="0"/>
              <a:cs typeface="Times New Roman" panose="02020603050405020304" pitchFamily="18" charset="0"/>
            </a:endParaRPr>
          </a:p>
          <a:p>
            <a:pPr marL="342900" indent="-342900">
              <a:buFont typeface="+mj-lt"/>
              <a:buAutoNum type="arabicPeriod"/>
            </a:pPr>
            <a:r>
              <a:rPr lang="en-US" altLang="en-US" sz="1800" dirty="0">
                <a:latin typeface="Times New Roman" panose="02020603050405020304" pitchFamily="18" charset="0"/>
                <a:cs typeface="Times New Roman" panose="02020603050405020304" pitchFamily="18" charset="0"/>
              </a:rPr>
              <a:t>Data Acquisition Layer</a:t>
            </a:r>
            <a:endParaRPr lang="en-US" altLang="en-US" sz="1800" dirty="0">
              <a:latin typeface="Times New Roman" panose="02020603050405020304" pitchFamily="18" charset="0"/>
              <a:cs typeface="Times New Roman" panose="02020603050405020304" pitchFamily="18" charset="0"/>
            </a:endParaRPr>
          </a:p>
          <a:p>
            <a:pPr marL="342900" indent="-342900">
              <a:buFont typeface="+mj-lt"/>
              <a:buAutoNum type="arabicPeriod"/>
            </a:pPr>
            <a:r>
              <a:rPr lang="en-US" altLang="en-US" sz="1800" dirty="0">
                <a:latin typeface="Times New Roman" panose="02020603050405020304" pitchFamily="18" charset="0"/>
                <a:cs typeface="Times New Roman" panose="02020603050405020304" pitchFamily="18" charset="0"/>
              </a:rPr>
              <a:t>Data Preprocessing Layer</a:t>
            </a:r>
            <a:endParaRPr lang="en-US" altLang="en-US" sz="1800" dirty="0">
              <a:latin typeface="Times New Roman" panose="02020603050405020304" pitchFamily="18" charset="0"/>
              <a:cs typeface="Times New Roman" panose="02020603050405020304" pitchFamily="18" charset="0"/>
            </a:endParaRPr>
          </a:p>
          <a:p>
            <a:pPr marL="342900" indent="-342900">
              <a:buFont typeface="+mj-lt"/>
              <a:buAutoNum type="arabicPeriod"/>
            </a:pPr>
            <a:r>
              <a:rPr lang="en-US" altLang="en-US" sz="1800" dirty="0">
                <a:latin typeface="Times New Roman" panose="02020603050405020304" pitchFamily="18" charset="0"/>
                <a:cs typeface="Times New Roman" panose="02020603050405020304" pitchFamily="18" charset="0"/>
              </a:rPr>
              <a:t>AI Model Layer</a:t>
            </a:r>
            <a:endParaRPr lang="en-US" altLang="en-US" sz="1800" dirty="0">
              <a:latin typeface="Times New Roman" panose="02020603050405020304" pitchFamily="18" charset="0"/>
              <a:cs typeface="Times New Roman" panose="02020603050405020304" pitchFamily="18" charset="0"/>
            </a:endParaRPr>
          </a:p>
          <a:p>
            <a:pPr marL="342900" indent="-342900">
              <a:buFont typeface="+mj-lt"/>
              <a:buAutoNum type="arabicPeriod"/>
            </a:pPr>
            <a:r>
              <a:rPr lang="en-US" altLang="en-US" sz="1800" dirty="0">
                <a:latin typeface="Times New Roman" panose="02020603050405020304" pitchFamily="18" charset="0"/>
                <a:cs typeface="Times New Roman" panose="02020603050405020304" pitchFamily="18" charset="0"/>
              </a:rPr>
              <a:t>Integration and Communication Layer</a:t>
            </a:r>
            <a:endParaRPr lang="en-US" altLang="en-US" sz="1800" dirty="0">
              <a:latin typeface="Times New Roman" panose="02020603050405020304" pitchFamily="18" charset="0"/>
              <a:cs typeface="Times New Roman" panose="02020603050405020304" pitchFamily="18" charset="0"/>
            </a:endParaRPr>
          </a:p>
          <a:p>
            <a:pPr marL="342900" indent="-342900">
              <a:buFont typeface="+mj-lt"/>
              <a:buAutoNum type="arabicPeriod"/>
            </a:pPr>
            <a:r>
              <a:rPr lang="en-US" altLang="en-US" sz="1800" dirty="0">
                <a:latin typeface="Times New Roman" panose="02020603050405020304" pitchFamily="18" charset="0"/>
                <a:cs typeface="Times New Roman" panose="02020603050405020304" pitchFamily="18" charset="0"/>
              </a:rPr>
              <a:t>User Interface Layer</a:t>
            </a:r>
            <a:endParaRPr lang="en-US" altLang="en-US" sz="18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700" y="445025"/>
            <a:ext cx="8520600" cy="461665"/>
          </a:xfrm>
          <a:noFill/>
          <a:ln>
            <a:noFill/>
          </a:ln>
        </p:spPr>
        <p:txBody>
          <a:bodyPr rot="0" spcFirstLastPara="0" vertOverflow="overflow" horzOverflow="overflow" vert="horz" wrap="square" lIns="91440" tIns="45720" rIns="91440" bIns="45720" numCol="1" spcCol="0" rtlCol="0" fromWordArt="0" anchor="t" anchorCtr="0" forceAA="0" compatLnSpc="1">
            <a:spAutoFit/>
          </a:bodyPr>
          <a:lstStyle/>
          <a:p>
            <a:r>
              <a:rPr lang="en-US" sz="2400" b="1" dirty="0">
                <a:solidFill>
                  <a:srgbClr val="002060"/>
                </a:solidFill>
                <a:latin typeface="Arial" panose="020B0604020202020204" pitchFamily="34" charset="0"/>
                <a:cs typeface="Arial" panose="020B0604020202020204" pitchFamily="34" charset="0"/>
              </a:rPr>
              <a:t>Live Demo of Project</a:t>
            </a:r>
            <a:endParaRPr lang="en-IN" sz="2400" b="1" dirty="0">
              <a:solidFill>
                <a:srgbClr val="002060"/>
              </a:solidFill>
              <a:latin typeface="Arial" panose="020B0604020202020204" pitchFamily="34" charset="0"/>
              <a:cs typeface="Arial" panose="020B0604020202020204" pitchFamily="34"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p:nvPr/>
        </p:nvSpPr>
        <p:spPr>
          <a:xfrm>
            <a:off x="309740" y="375246"/>
            <a:ext cx="8520600" cy="461665"/>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r>
              <a:rPr lang="en-US" sz="2400" b="1">
                <a:solidFill>
                  <a:srgbClr val="002060"/>
                </a:solidFill>
                <a:latin typeface="Arial" panose="020B0604020202020204" pitchFamily="34" charset="0"/>
                <a:cs typeface="Arial" panose="020B0604020202020204" pitchFamily="34" charset="0"/>
              </a:rPr>
              <a:t>Video of Project Demo</a:t>
            </a:r>
            <a:endParaRPr lang="en-IN" sz="2400" b="1" dirty="0">
              <a:solidFill>
                <a:srgbClr val="002060"/>
              </a:solidFill>
              <a:latin typeface="Arial" panose="020B0604020202020204" pitchFamily="34" charset="0"/>
              <a:cs typeface="Arial" panose="020B0604020202020204" pitchFamily="34" charset="0"/>
            </a:endParaRPr>
          </a:p>
        </p:txBody>
      </p:sp>
      <p:sp>
        <p:nvSpPr>
          <p:cNvPr id="4" name="Text Box 3"/>
          <p:cNvSpPr txBox="1"/>
          <p:nvPr/>
        </p:nvSpPr>
        <p:spPr>
          <a:xfrm>
            <a:off x="582930" y="1087120"/>
            <a:ext cx="3048000" cy="306705"/>
          </a:xfrm>
          <a:prstGeom prst="rect">
            <a:avLst/>
          </a:prstGeom>
          <a:noFill/>
        </p:spPr>
        <p:txBody>
          <a:bodyPr wrap="square" rtlCol="0">
            <a:spAutoFit/>
          </a:bodyPr>
          <a:p>
            <a:endParaRPr lang="en-US"/>
          </a:p>
        </p:txBody>
      </p:sp>
      <p:pic>
        <p:nvPicPr>
          <p:cNvPr id="5" name="VID-20241117-WA0004">
            <a:hlinkClick r:id="" action="ppaction://media"/>
          </p:cNvPr>
          <p:cNvPicPr/>
          <p:nvPr>
            <a:videoFile r:link="rId1"/>
            <p:extLst>
              <p:ext uri="{DAA4B4D4-6D71-4841-9C94-3DE7FCFB9230}">
                <p14:media xmlns:p14="http://schemas.microsoft.com/office/powerpoint/2010/main" r:embed="rId2"/>
              </p:ext>
            </p:extLst>
            <p:custDataLst>
              <p:tags r:id="rId3"/>
            </p:custDataLst>
          </p:nvPr>
        </p:nvPicPr>
        <p:blipFill>
          <a:blip r:embed="rId4"/>
          <a:stretch>
            <a:fillRect/>
          </a:stretch>
        </p:blipFill>
        <p:spPr>
          <a:xfrm>
            <a:off x="1524000" y="857250"/>
            <a:ext cx="6096000" cy="3429000"/>
          </a:xfrm>
          <a:prstGeom prst="rect">
            <a:avLst/>
          </a:prstGeom>
        </p:spPr>
      </p:pic>
    </p:spTree>
  </p:cSld>
  <p:clrMapOvr>
    <a:masterClrMapping/>
  </p:clrMapOvr>
  <p:timing>
    <p:tnLst>
      <p:par>
        <p:cTn id="1" dur="indefinite" restart="never" nodeType="tmRoot">
          <p:childTnLst>
            <p:video fullScrn="0">
              <p:cMediaNode>
                <p:cTn id="2" fill="hold" display="1">
                  <p:stCondLst>
                    <p:cond delay="indefinite"/>
                  </p:stCondLst>
                </p:cTn>
                <p:tgtEl>
                  <p:spTgt spid="5"/>
                </p:tgtEl>
              </p:cMediaNode>
            </p:video>
            <p:seq concurrent="1" nextAc="seek">
              <p:cTn id="3" restart="whenNotActive" fill="hold" evtFilter="cancelBubble" nodeType="interactiveSeq">
                <p:stCondLst>
                  <p:cond evt="onClick" delay="0">
                    <p:tgtEl>
                      <p:spTgt spid="5"/>
                    </p:tgtEl>
                  </p:cond>
                </p:stCondLst>
                <p:endSync evt="end" delay="0">
                  <p:rtn val="all"/>
                </p:endSync>
                <p:childTnLst>
                  <p:par>
                    <p:cTn id="4" fill="hold">
                      <p:stCondLst>
                        <p:cond delay="0"/>
                      </p:stCondLst>
                      <p:childTnLst>
                        <p:par>
                          <p:cTn id="5" fill="hold">
                            <p:stCondLst>
                              <p:cond delay="0"/>
                            </p:stCondLst>
                            <p:childTnLst>
                              <p:par>
                                <p:cTn id="6" presetID="2" presetClass="mediacall" presetSubtype="0" fill="hold" nodeType="clickEffect">
                                  <p:stCondLst>
                                    <p:cond delay="0"/>
                                  </p:stCondLst>
                                  <p:childTnLst>
                                    <p:cmd type="call" cmd="togglePause">
                                      <p:cBhvr additive="base">
                                        <p:cTn id="7"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ln>
            <a:noFill/>
          </a:ln>
        </p:spPr>
        <p:txBody>
          <a:bodyPr rot="0" spcFirstLastPara="0" vertOverflow="overflow" horzOverflow="overflow" vert="horz" wrap="square" lIns="91440" tIns="45720" rIns="91440" bIns="45720" numCol="1" spcCol="0" rtlCol="0" fromWordArt="0" anchor="t" anchorCtr="0" forceAA="0" compatLnSpc="1">
            <a:spAutoFit/>
          </a:bodyPr>
          <a:lstStyle/>
          <a:p>
            <a:r>
              <a:rPr lang="en-US" sz="2400" b="1">
                <a:solidFill>
                  <a:srgbClr val="002060"/>
                </a:solidFill>
                <a:latin typeface="Arial" panose="020B0604020202020204" pitchFamily="34" charset="0"/>
                <a:cs typeface="Arial" panose="020B0604020202020204" pitchFamily="34" charset="0"/>
              </a:rPr>
              <a:t>Conclusion</a:t>
            </a:r>
            <a:endParaRPr lang="en-IN" sz="2400" b="1">
              <a:solidFill>
                <a:srgbClr val="002060"/>
              </a:solidFill>
              <a:latin typeface="Arial" panose="020B0604020202020204" pitchFamily="34" charset="0"/>
              <a:cs typeface="Arial" panose="020B0604020202020204" pitchFamily="34" charset="0"/>
            </a:endParaRPr>
          </a:p>
        </p:txBody>
      </p:sp>
      <p:sp>
        <p:nvSpPr>
          <p:cNvPr id="3" name="TextBox 2"/>
          <p:cNvSpPr txBox="1"/>
          <p:nvPr/>
        </p:nvSpPr>
        <p:spPr>
          <a:xfrm>
            <a:off x="1052195" y="1121410"/>
            <a:ext cx="7194550" cy="3717925"/>
          </a:xfrm>
          <a:prstGeom prst="rect">
            <a:avLst/>
          </a:prstGeom>
          <a:noFill/>
        </p:spPr>
        <p:txBody>
          <a:bodyPr wrap="square" rtlCol="0">
            <a:noAutofit/>
          </a:bodyPr>
          <a:lstStyle/>
          <a:p>
            <a:pPr algn="just"/>
            <a:r>
              <a:rPr lang="en-US" altLang="en-US" sz="1800" dirty="0">
                <a:latin typeface="Times New Roman" panose="02020603050405020304" pitchFamily="18" charset="0"/>
                <a:cs typeface="Times New Roman" panose="02020603050405020304" pitchFamily="18" charset="0"/>
              </a:rPr>
              <a:t>The integration of AI-driven medical imaging analysis systems is poised to revolutionize healthcare by enabling faster, more accurate diagnoses, reducing clinician workloads, and improving patient care. The discussed recommendation system framework, based on deep learning models and robust preprocessing techniques, provides a pathway to achieving these goals. However, it is essential to address challenges related to data quality, model interpretability, class imbalance, privacy concerns, and generalization across healthcare institutions.</a:t>
            </a:r>
            <a:endParaRPr lang="en-US" altLang="en-US" sz="1800" dirty="0">
              <a:latin typeface="Times New Roman" panose="02020603050405020304" pitchFamily="18" charset="0"/>
              <a:cs typeface="Times New Roman" panose="02020603050405020304" pitchFamily="18" charset="0"/>
            </a:endParaRPr>
          </a:p>
        </p:txBody>
      </p:sp>
    </p:spTree>
  </p:cSld>
  <p:clrMapOvr>
    <a:masterClrMapping/>
  </p:clrMapOvr>
</p:sld>
</file>

<file path=ppt/tags/tag1.xml><?xml version="1.0" encoding="utf-8"?>
<p:tagLst xmlns:p="http://schemas.openxmlformats.org/presentationml/2006/main">
  <p:tag name="KSO_WM_MEDIACOVER_FLAG" val="1"/>
  <p:tag name="KSO_WM_UNIT_MEDIACOVER_BTN_STATE" val="1"/>
</p:tagLst>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9921E1C5FD398A4287C0920180B68150" ma:contentTypeVersion="18" ma:contentTypeDescription="Create a new document." ma:contentTypeScope="" ma:versionID="26704334229d571494ec08df731579b2">
  <xsd:schema xmlns:xsd="http://www.w3.org/2001/XMLSchema" xmlns:xs="http://www.w3.org/2001/XMLSchema" xmlns:p="http://schemas.microsoft.com/office/2006/metadata/properties" xmlns:ns3="94eeb56d-118c-48c3-937f-7f05817f7373" xmlns:ns4="fe56e3b0-34a1-4d6f-a501-a0b2b7006a18" targetNamespace="http://schemas.microsoft.com/office/2006/metadata/properties" ma:root="true" ma:fieldsID="646583e16dee9c97f40ce908d27133ed" ns3:_="" ns4:_="">
    <xsd:import namespace="94eeb56d-118c-48c3-937f-7f05817f7373"/>
    <xsd:import namespace="fe56e3b0-34a1-4d6f-a501-a0b2b7006a18"/>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KeyPoints" minOccurs="0"/>
                <xsd:element ref="ns3:MediaServiceKeyPoints" minOccurs="0"/>
                <xsd:element ref="ns3:MediaServiceDateTaken" minOccurs="0"/>
                <xsd:element ref="ns3:MediaServiceAutoTags" minOccurs="0"/>
                <xsd:element ref="ns3:MediaServiceGenerationTime" minOccurs="0"/>
                <xsd:element ref="ns3:MediaServiceEventHashCode" minOccurs="0"/>
                <xsd:element ref="ns3:MediaServiceOCR" minOccurs="0"/>
                <xsd:element ref="ns3:MediaLengthInSeconds" minOccurs="0"/>
                <xsd:element ref="ns3:MediaServiceLocation" minOccurs="0"/>
                <xsd:element ref="ns3:_activity" minOccurs="0"/>
                <xsd:element ref="ns3:MediaServiceObjectDetectorVersions" minOccurs="0"/>
                <xsd:element ref="ns3:MediaServiceSystemTags"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4eeb56d-118c-48c3-937f-7f05817f737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element name="MediaServiceAutoTags" ma:index="16" nillable="true" ma:displayName="Tags" ma:internalName="MediaServiceAutoTags"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OCR" ma:index="19" nillable="true" ma:displayName="Extracted Text" ma:internalName="MediaServiceOCR" ma:readOnly="true">
      <xsd:simpleType>
        <xsd:restriction base="dms:Note">
          <xsd:maxLength value="255"/>
        </xsd:restriction>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element name="MediaServiceObjectDetectorVersions" ma:index="23" nillable="true" ma:displayName="MediaServiceObjectDetectorVersions" ma:description="" ma:hidden="true" ma:indexed="true" ma:internalName="MediaServiceObjectDetectorVersions" ma:readOnly="true">
      <xsd:simpleType>
        <xsd:restriction base="dms:Text"/>
      </xsd:simpleType>
    </xsd:element>
    <xsd:element name="MediaServiceSystemTags" ma:index="24" nillable="true" ma:displayName="MediaServiceSystemTags" ma:hidden="true" ma:internalName="MediaServiceSystemTags" ma:readOnly="true">
      <xsd:simpleType>
        <xsd:restriction base="dms:Note"/>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fe56e3b0-34a1-4d6f-a501-a0b2b7006a18"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94eeb56d-118c-48c3-937f-7f05817f7373" xsi:nil="true"/>
  </documentManagement>
</p:properties>
</file>

<file path=customXml/itemProps2.xml><?xml version="1.0" encoding="utf-8"?>
<ds:datastoreItem xmlns:ds="http://schemas.openxmlformats.org/officeDocument/2006/customXml" ds:itemID="{82B6CD32-2537-46E7-8CC3-A58D44622414}">
  <ds:schemaRefs/>
</ds:datastoreItem>
</file>

<file path=customXml/itemProps3.xml><?xml version="1.0" encoding="utf-8"?>
<ds:datastoreItem xmlns:ds="http://schemas.openxmlformats.org/officeDocument/2006/customXml" ds:itemID="{3706AB80-2608-47D7-8AC8-FA6BC8A9B27C}">
  <ds:schemaRefs/>
</ds:datastoreItem>
</file>

<file path=customXml/itemProps4.xml><?xml version="1.0" encoding="utf-8"?>
<ds:datastoreItem xmlns:ds="http://schemas.openxmlformats.org/officeDocument/2006/customXml" ds:itemID="{A6559A34-456E-49A1-8157-9E3D18BFAD36}">
  <ds:schemaRefs/>
</ds:datastoreItem>
</file>

<file path=docProps/app.xml><?xml version="1.0" encoding="utf-8"?>
<Properties xmlns="http://schemas.openxmlformats.org/officeDocument/2006/extended-properties" xmlns:vt="http://schemas.openxmlformats.org/officeDocument/2006/docPropsVTypes">
  <TotalTime>0</TotalTime>
  <Words>3622</Words>
  <Application>WPS Presentation</Application>
  <PresentationFormat>On-screen Show (16:9)</PresentationFormat>
  <Paragraphs>64</Paragraphs>
  <Slides>11</Slides>
  <Notes>3</Notes>
  <HiddenSlides>0</HiddenSlides>
  <MMClips>1</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11</vt:i4>
      </vt:variant>
    </vt:vector>
  </HeadingPairs>
  <TitlesOfParts>
    <vt:vector size="22" baseType="lpstr">
      <vt:lpstr>Arial</vt:lpstr>
      <vt:lpstr>SimSun</vt:lpstr>
      <vt:lpstr>Wingdings</vt:lpstr>
      <vt:lpstr>Arial</vt:lpstr>
      <vt:lpstr>Calibri</vt:lpstr>
      <vt:lpstr>Times New Roman</vt:lpstr>
      <vt:lpstr>Times New Roman</vt:lpstr>
      <vt:lpstr>Microsoft YaHei</vt:lpstr>
      <vt:lpstr>Arial Unicode MS</vt:lpstr>
      <vt:lpstr>Wingdings</vt:lpstr>
      <vt:lpstr>Simple Light</vt:lpstr>
      <vt:lpstr>PowerPoint 演示文稿</vt:lpstr>
      <vt:lpstr>PowerPoint 演示文稿</vt:lpstr>
      <vt:lpstr>Abstract</vt:lpstr>
      <vt:lpstr>Problem Statement</vt:lpstr>
      <vt:lpstr>Proposed Solution</vt:lpstr>
      <vt:lpstr>System Architecture</vt:lpstr>
      <vt:lpstr>Live Demo of Project</vt:lpstr>
      <vt:lpstr>PowerPoint 演示文稿</vt:lpstr>
      <vt:lpstr>Conclusion</vt:lpstr>
      <vt:lpstr>Future Scope</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Sheik Ahamed</cp:lastModifiedBy>
  <cp:revision>8</cp:revision>
  <dcterms:created xsi:type="dcterms:W3CDTF">2024-11-17T07:42:11Z</dcterms:created>
  <dcterms:modified xsi:type="dcterms:W3CDTF">2024-11-17T08:26:43Z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0x0101009921E1C5FD398A4287C0920180B68150</vt:lpwstr>
  </property>
  <property fmtid="{D5CDD505-2E9C-101B-9397-08002B2CF9AE}" pid="3" name="MSIP_Label_defa4170-0d19-0005-0004-bc88714345d2_Enabled">
    <vt:lpwstr>true</vt:lpwstr>
  </property>
  <property fmtid="{D5CDD505-2E9C-101B-9397-08002B2CF9AE}" pid="4" name="MSIP_Label_defa4170-0d19-0005-0004-bc88714345d2_SetDate">
    <vt:lpwstr>2023-07-11T03:09:09Z</vt:lpwstr>
  </property>
  <property fmtid="{D5CDD505-2E9C-101B-9397-08002B2CF9AE}" pid="5" name="MSIP_Label_defa4170-0d19-0005-0004-bc88714345d2_Method">
    <vt:lpwstr>Standard</vt:lpwstr>
  </property>
  <property fmtid="{D5CDD505-2E9C-101B-9397-08002B2CF9AE}" pid="6" name="MSIP_Label_defa4170-0d19-0005-0004-bc88714345d2_Name">
    <vt:lpwstr>defa4170-0d19-0005-0004-bc88714345d2</vt:lpwstr>
  </property>
  <property fmtid="{D5CDD505-2E9C-101B-9397-08002B2CF9AE}" pid="7" name="MSIP_Label_defa4170-0d19-0005-0004-bc88714345d2_SiteId">
    <vt:lpwstr>698b2528-286a-444d-a68d-b8bbb1f69870</vt:lpwstr>
  </property>
  <property fmtid="{D5CDD505-2E9C-101B-9397-08002B2CF9AE}" pid="8" name="MSIP_Label_defa4170-0d19-0005-0004-bc88714345d2_ActionId">
    <vt:lpwstr>9e872e44-4725-4b90-87d6-01f911260b79</vt:lpwstr>
  </property>
  <property fmtid="{D5CDD505-2E9C-101B-9397-08002B2CF9AE}" pid="9" name="MSIP_Label_defa4170-0d19-0005-0004-bc88714345d2_ContentBits">
    <vt:lpwstr>0</vt:lpwstr>
  </property>
  <property fmtid="{D5CDD505-2E9C-101B-9397-08002B2CF9AE}" pid="10" name="ICV">
    <vt:lpwstr>3BAF60C328EE45919E0F7B6B9ACCF75F_13</vt:lpwstr>
  </property>
  <property fmtid="{D5CDD505-2E9C-101B-9397-08002B2CF9AE}" pid="11" name="KSOProductBuildVer">
    <vt:lpwstr>1033-12.2.0.18911</vt:lpwstr>
  </property>
</Properties>
</file>